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349" r:id="rId5"/>
    <p:sldId id="272" r:id="rId6"/>
    <p:sldId id="274" r:id="rId7"/>
    <p:sldId id="275" r:id="rId8"/>
    <p:sldId id="302" r:id="rId9"/>
    <p:sldId id="276" r:id="rId10"/>
    <p:sldId id="259" r:id="rId11"/>
    <p:sldId id="347" r:id="rId12"/>
    <p:sldId id="351" r:id="rId13"/>
    <p:sldId id="354" r:id="rId14"/>
    <p:sldId id="353" r:id="rId15"/>
    <p:sldId id="355" r:id="rId16"/>
    <p:sldId id="358" r:id="rId17"/>
    <p:sldId id="360" r:id="rId18"/>
    <p:sldId id="372" r:id="rId19"/>
    <p:sldId id="373" r:id="rId20"/>
    <p:sldId id="371" r:id="rId21"/>
    <p:sldId id="374" r:id="rId22"/>
    <p:sldId id="376" r:id="rId23"/>
    <p:sldId id="375" r:id="rId24"/>
    <p:sldId id="377" r:id="rId25"/>
    <p:sldId id="357" r:id="rId26"/>
    <p:sldId id="334" r:id="rId27"/>
    <p:sldId id="36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BEB78-A47F-48BD-B511-BA5B0B894211}" type="datetimeFigureOut">
              <a:rPr lang="en-US" smtClean="0"/>
              <a:t>12/12/2019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C5847-7EDE-46D2-A876-8AAD2622833E}" type="slidenum">
              <a:rPr lang="en-US" smtClean="0"/>
              <a:t>‹#›</a:t>
            </a:fld>
            <a:endParaRPr lang="en-US"/>
          </a:p>
        </p:txBody>
      </p:sp>
    </p:spTree>
    <p:extLst>
      <p:ext uri="{BB962C8B-B14F-4D97-AF65-F5344CB8AC3E}">
        <p14:creationId xmlns:p14="http://schemas.microsoft.com/office/powerpoint/2010/main" val="1953304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1</a:t>
            </a:fld>
            <a:endParaRPr lang="en-US"/>
          </a:p>
        </p:txBody>
      </p:sp>
    </p:spTree>
    <p:extLst>
      <p:ext uri="{BB962C8B-B14F-4D97-AF65-F5344CB8AC3E}">
        <p14:creationId xmlns:p14="http://schemas.microsoft.com/office/powerpoint/2010/main" val="358171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Tesla Model 3 is the ultimate goal of tesla business plan, The third phase of tesla production plan, after model X, model S, and tesla roadster. It has 310 miles range for the performance and long range, and 240 miles for the standard range plus (slow acceleration as well, RWD).</a:t>
            </a:r>
          </a:p>
        </p:txBody>
      </p:sp>
      <p:sp>
        <p:nvSpPr>
          <p:cNvPr id="4" name="Slide Number Placeholder 3"/>
          <p:cNvSpPr>
            <a:spLocks noGrp="1"/>
          </p:cNvSpPr>
          <p:nvPr>
            <p:ph type="sldNum" sz="quarter" idx="5"/>
          </p:nvPr>
        </p:nvSpPr>
        <p:spPr/>
        <p:txBody>
          <a:bodyPr/>
          <a:lstStyle/>
          <a:p>
            <a:fld id="{B09D886D-4E40-4963-80F1-0064349E37E5}" type="slidenum">
              <a:rPr lang="en-US" smtClean="0"/>
              <a:t>2</a:t>
            </a:fld>
            <a:endParaRPr lang="en-US"/>
          </a:p>
        </p:txBody>
      </p:sp>
    </p:spTree>
    <p:extLst>
      <p:ext uri="{BB962C8B-B14F-4D97-AF65-F5344CB8AC3E}">
        <p14:creationId xmlns:p14="http://schemas.microsoft.com/office/powerpoint/2010/main" val="3285721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a:t>
            </a:r>
            <a:r>
              <a:rPr lang="en-US" dirty="0" err="1"/>
              <a:t>CoG</a:t>
            </a:r>
            <a:r>
              <a:rPr lang="en-US" dirty="0"/>
              <a:t> to counter imbalance and prone to roll over in sharp or emergency turn.</a:t>
            </a:r>
          </a:p>
        </p:txBody>
      </p:sp>
      <p:sp>
        <p:nvSpPr>
          <p:cNvPr id="4" name="Slide Number Placeholder 3"/>
          <p:cNvSpPr>
            <a:spLocks noGrp="1"/>
          </p:cNvSpPr>
          <p:nvPr>
            <p:ph type="sldNum" sz="quarter" idx="5"/>
          </p:nvPr>
        </p:nvSpPr>
        <p:spPr/>
        <p:txBody>
          <a:bodyPr/>
          <a:lstStyle/>
          <a:p>
            <a:fld id="{B09D886D-4E40-4963-80F1-0064349E37E5}" type="slidenum">
              <a:rPr lang="en-US" smtClean="0"/>
              <a:t>3</a:t>
            </a:fld>
            <a:endParaRPr lang="en-US"/>
          </a:p>
        </p:txBody>
      </p:sp>
    </p:spTree>
    <p:extLst>
      <p:ext uri="{BB962C8B-B14F-4D97-AF65-F5344CB8AC3E}">
        <p14:creationId xmlns:p14="http://schemas.microsoft.com/office/powerpoint/2010/main" val="1954768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4</a:t>
            </a:fld>
            <a:endParaRPr lang="en-US"/>
          </a:p>
        </p:txBody>
      </p:sp>
    </p:spTree>
    <p:extLst>
      <p:ext uri="{BB962C8B-B14F-4D97-AF65-F5344CB8AC3E}">
        <p14:creationId xmlns:p14="http://schemas.microsoft.com/office/powerpoint/2010/main" val="185146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5</a:t>
            </a:fld>
            <a:endParaRPr lang="en-US"/>
          </a:p>
        </p:txBody>
      </p:sp>
    </p:spTree>
    <p:extLst>
      <p:ext uri="{BB962C8B-B14F-4D97-AF65-F5344CB8AC3E}">
        <p14:creationId xmlns:p14="http://schemas.microsoft.com/office/powerpoint/2010/main" val="4167559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310 miles = 499 km</a:t>
            </a:r>
          </a:p>
        </p:txBody>
      </p:sp>
      <p:sp>
        <p:nvSpPr>
          <p:cNvPr id="4" name="Slide Number Placeholder 3"/>
          <p:cNvSpPr>
            <a:spLocks noGrp="1"/>
          </p:cNvSpPr>
          <p:nvPr>
            <p:ph type="sldNum" sz="quarter" idx="5"/>
          </p:nvPr>
        </p:nvSpPr>
        <p:spPr/>
        <p:txBody>
          <a:bodyPr/>
          <a:lstStyle/>
          <a:p>
            <a:fld id="{B09D886D-4E40-4963-80F1-0064349E37E5}" type="slidenum">
              <a:rPr lang="en-US" smtClean="0"/>
              <a:t>6</a:t>
            </a:fld>
            <a:endParaRPr lang="en-US"/>
          </a:p>
        </p:txBody>
      </p:sp>
    </p:spTree>
    <p:extLst>
      <p:ext uri="{BB962C8B-B14F-4D97-AF65-F5344CB8AC3E}">
        <p14:creationId xmlns:p14="http://schemas.microsoft.com/office/powerpoint/2010/main" val="4057084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7</a:t>
            </a:fld>
            <a:endParaRPr lang="en-US"/>
          </a:p>
        </p:txBody>
      </p:sp>
    </p:spTree>
    <p:extLst>
      <p:ext uri="{BB962C8B-B14F-4D97-AF65-F5344CB8AC3E}">
        <p14:creationId xmlns:p14="http://schemas.microsoft.com/office/powerpoint/2010/main" val="2069493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Tesla Model 3</a:t>
            </a:r>
            <a:r>
              <a:rPr lang="en-US" sz="1200" b="0" i="0" kern="1200" dirty="0">
                <a:solidFill>
                  <a:schemeClr val="tx1"/>
                </a:solidFill>
                <a:effectLst/>
                <a:latin typeface="+mn-lt"/>
                <a:ea typeface="+mn-ea"/>
                <a:cs typeface="+mn-cs"/>
              </a:rPr>
              <a:t> will come standard with the </a:t>
            </a:r>
            <a:r>
              <a:rPr lang="en-US" sz="1200" b="1" i="0" kern="1200" dirty="0">
                <a:solidFill>
                  <a:schemeClr val="tx1"/>
                </a:solidFill>
                <a:effectLst/>
                <a:latin typeface="+mn-lt"/>
                <a:ea typeface="+mn-ea"/>
                <a:cs typeface="+mn-cs"/>
              </a:rPr>
              <a:t>Autopilot</a:t>
            </a:r>
            <a:r>
              <a:rPr lang="en-US" sz="1200" b="0" i="0" kern="1200" dirty="0">
                <a:solidFill>
                  <a:schemeClr val="tx1"/>
                </a:solidFill>
                <a:effectLst/>
                <a:latin typeface="+mn-lt"/>
                <a:ea typeface="+mn-ea"/>
                <a:cs typeface="+mn-cs"/>
              </a:rPr>
              <a:t> hardware and will use that hardware for safety features like emergency braking, but you will </a:t>
            </a:r>
            <a:r>
              <a:rPr lang="en-US" sz="1200" b="1" i="0"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to pay extra for activation of the convenience features such as </a:t>
            </a:r>
            <a:r>
              <a:rPr lang="en-US" sz="1200" b="0" i="0" kern="1200" dirty="0" err="1">
                <a:solidFill>
                  <a:schemeClr val="tx1"/>
                </a:solidFill>
                <a:effectLst/>
                <a:latin typeface="+mn-lt"/>
                <a:ea typeface="+mn-ea"/>
                <a:cs typeface="+mn-cs"/>
              </a:rPr>
              <a:t>Autopark</a:t>
            </a:r>
            <a:r>
              <a:rPr lang="en-US" sz="1200" b="0" i="0" kern="1200" dirty="0">
                <a:solidFill>
                  <a:schemeClr val="tx1"/>
                </a:solidFill>
                <a:effectLst/>
                <a:latin typeface="+mn-lt"/>
                <a:ea typeface="+mn-ea"/>
                <a:cs typeface="+mn-cs"/>
              </a:rPr>
              <a:t>, Summon, and Autosteer driving.</a:t>
            </a:r>
            <a:endParaRPr lang="en-US" dirty="0"/>
          </a:p>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8</a:t>
            </a:fld>
            <a:endParaRPr lang="en-US"/>
          </a:p>
        </p:txBody>
      </p:sp>
    </p:spTree>
    <p:extLst>
      <p:ext uri="{BB962C8B-B14F-4D97-AF65-F5344CB8AC3E}">
        <p14:creationId xmlns:p14="http://schemas.microsoft.com/office/powerpoint/2010/main" val="1484852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F7BD2-4825-48B0-9522-D1AAFE637D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3FDEDF-A36A-41A4-A02D-D1715DA6A5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AE0A4-7D63-4C9E-BBB3-19B30F698076}"/>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5" name="Footer Placeholder 4">
            <a:extLst>
              <a:ext uri="{FF2B5EF4-FFF2-40B4-BE49-F238E27FC236}">
                <a16:creationId xmlns:a16="http://schemas.microsoft.com/office/drawing/2014/main" id="{763F7559-D52D-4C10-BD0E-20BBB1BB7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972E9-8AF9-4EE5-AB6E-749ADCCB1AE3}"/>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2540870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CFB0-0C99-4E6C-8942-040E7593EA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C33183-2033-4B02-A1B3-270EBB632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7586F-D514-4AE4-B18C-E6027CEB9F67}"/>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5" name="Footer Placeholder 4">
            <a:extLst>
              <a:ext uri="{FF2B5EF4-FFF2-40B4-BE49-F238E27FC236}">
                <a16:creationId xmlns:a16="http://schemas.microsoft.com/office/drawing/2014/main" id="{7F05F2BA-6208-4AD9-928D-67FDD6C50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3549E-601B-4C90-B1FE-AD65B5E8462C}"/>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2853313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B45664-649C-4078-92C3-8BA47772A4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CC2A0F-90CB-49C2-A818-1D2FF108A4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3C828-EF1F-42AF-9C3A-47555608EE0D}"/>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5" name="Footer Placeholder 4">
            <a:extLst>
              <a:ext uri="{FF2B5EF4-FFF2-40B4-BE49-F238E27FC236}">
                <a16:creationId xmlns:a16="http://schemas.microsoft.com/office/drawing/2014/main" id="{939FB3BF-1203-42D1-8150-C76EBFA45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7C0AA3-1D7C-4EE9-90FA-084518E4FFAD}"/>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622122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17277-8AFC-4834-847B-F21869E8D7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12689F-253F-46A7-BD42-6B5571FE5A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83FF5-F42D-4710-A354-6312D375AABD}"/>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5" name="Footer Placeholder 4">
            <a:extLst>
              <a:ext uri="{FF2B5EF4-FFF2-40B4-BE49-F238E27FC236}">
                <a16:creationId xmlns:a16="http://schemas.microsoft.com/office/drawing/2014/main" id="{20B4671C-123D-419A-9DD0-B016DC66D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2AD7C-B2CB-412D-B487-AF420E07EBDE}"/>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2600272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3F5AC-7B68-4FEA-BE6D-64890A2295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6696B2-4698-47F7-B11D-29A83E1280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1DB3BB-61B8-4DAE-B2D0-328ABD13C70C}"/>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5" name="Footer Placeholder 4">
            <a:extLst>
              <a:ext uri="{FF2B5EF4-FFF2-40B4-BE49-F238E27FC236}">
                <a16:creationId xmlns:a16="http://schemas.microsoft.com/office/drawing/2014/main" id="{D5F8E745-E363-4B81-91E0-EA20BFF24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0D875-E716-4211-9B4E-691B42F24BCE}"/>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2508010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E591-869B-422E-BFCA-65B613DB0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4B9449-67EA-4694-B5EC-A2259564B7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6AACD1-B1EF-4251-B3F2-121BEE4ED5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005E12-D6F7-43EC-A5B5-2AB654477531}"/>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6" name="Footer Placeholder 5">
            <a:extLst>
              <a:ext uri="{FF2B5EF4-FFF2-40B4-BE49-F238E27FC236}">
                <a16:creationId xmlns:a16="http://schemas.microsoft.com/office/drawing/2014/main" id="{462EA917-C3BB-4D57-B660-26F79C93B7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B75D5-176F-4550-8CDF-E0D0A5857AFF}"/>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618962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0EE2-8936-456A-AB2B-6EF76ED378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6A5BD7-C119-41C8-90E2-E23B0D7FB2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B757D8-B049-41D0-92FE-EA1115E7B0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B33DDD-663C-45F4-AC22-4536D31936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041EF6-7333-4FE1-856C-65A4FF1830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216230-83B5-4A75-9656-31FD6CE31D13}"/>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8" name="Footer Placeholder 7">
            <a:extLst>
              <a:ext uri="{FF2B5EF4-FFF2-40B4-BE49-F238E27FC236}">
                <a16:creationId xmlns:a16="http://schemas.microsoft.com/office/drawing/2014/main" id="{15788DC7-C0A9-4327-92B9-8EAF2085B0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CB3547-BEC5-4F97-A10D-B7D4CDBE9944}"/>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1327821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FF49-2597-4249-ADC3-F99DC70054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0A3AD-5610-4028-9C75-DCB7315FEFF9}"/>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4" name="Footer Placeholder 3">
            <a:extLst>
              <a:ext uri="{FF2B5EF4-FFF2-40B4-BE49-F238E27FC236}">
                <a16:creationId xmlns:a16="http://schemas.microsoft.com/office/drawing/2014/main" id="{786A87EA-FDB2-4B30-BA26-9893F83A42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FECCE4-6768-4B30-93D2-AA5B71503112}"/>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1662409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EBF424-88DA-423D-87A8-7D611D613C1E}"/>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3" name="Footer Placeholder 2">
            <a:extLst>
              <a:ext uri="{FF2B5EF4-FFF2-40B4-BE49-F238E27FC236}">
                <a16:creationId xmlns:a16="http://schemas.microsoft.com/office/drawing/2014/main" id="{2BEEB37F-DA96-44AB-B5F5-D88CB3CB3C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D22B3D-D28D-4482-B9EB-47253DC6E584}"/>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164419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B944-78AB-4FB9-BFBB-16B53FB43C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3F13A2-EAFD-49A6-854C-C3C9BDDB7C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87FA7E-C1E6-49E0-9A0D-03DE04F1D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95B7CC-EB91-4760-B628-AE7552BCA6AD}"/>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6" name="Footer Placeholder 5">
            <a:extLst>
              <a:ext uri="{FF2B5EF4-FFF2-40B4-BE49-F238E27FC236}">
                <a16:creationId xmlns:a16="http://schemas.microsoft.com/office/drawing/2014/main" id="{B41A1272-4666-4436-91D1-74F2A35DD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F4FBAA-D90B-4D88-81E2-2317C4754A85}"/>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3099117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0F94-3FB2-46D6-833C-B661C0650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B96DCE-03EC-4F32-A4D3-F07A506C52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974DD3-2291-4CC0-97AA-9A7167326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978DDF-D1F8-47C2-92F4-EB1BFC44CEC4}"/>
              </a:ext>
            </a:extLst>
          </p:cNvPr>
          <p:cNvSpPr>
            <a:spLocks noGrp="1"/>
          </p:cNvSpPr>
          <p:nvPr>
            <p:ph type="dt" sz="half" idx="10"/>
          </p:nvPr>
        </p:nvSpPr>
        <p:spPr/>
        <p:txBody>
          <a:bodyPr/>
          <a:lstStyle/>
          <a:p>
            <a:fld id="{0A90E074-A2A3-4DF2-B29A-67DB47868021}" type="datetimeFigureOut">
              <a:rPr lang="en-US" smtClean="0"/>
              <a:t>12/12/2019</a:t>
            </a:fld>
            <a:endParaRPr lang="en-US"/>
          </a:p>
        </p:txBody>
      </p:sp>
      <p:sp>
        <p:nvSpPr>
          <p:cNvPr id="6" name="Footer Placeholder 5">
            <a:extLst>
              <a:ext uri="{FF2B5EF4-FFF2-40B4-BE49-F238E27FC236}">
                <a16:creationId xmlns:a16="http://schemas.microsoft.com/office/drawing/2014/main" id="{FAD5234F-A0F5-4B17-9D43-91E983088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CBA3C-7AB2-4A3B-8F9D-073376F7E791}"/>
              </a:ext>
            </a:extLst>
          </p:cNvPr>
          <p:cNvSpPr>
            <a:spLocks noGrp="1"/>
          </p:cNvSpPr>
          <p:nvPr>
            <p:ph type="sldNum" sz="quarter" idx="12"/>
          </p:nvPr>
        </p:nvSpPr>
        <p:spPr/>
        <p:txBody>
          <a:bodyPr/>
          <a:lstStyle/>
          <a:p>
            <a:fld id="{A2BFCEE1-BFF3-416A-ACBC-AA448B6918E9}" type="slidenum">
              <a:rPr lang="en-US" smtClean="0"/>
              <a:t>‹#›</a:t>
            </a:fld>
            <a:endParaRPr lang="en-US"/>
          </a:p>
        </p:txBody>
      </p:sp>
    </p:spTree>
    <p:extLst>
      <p:ext uri="{BB962C8B-B14F-4D97-AF65-F5344CB8AC3E}">
        <p14:creationId xmlns:p14="http://schemas.microsoft.com/office/powerpoint/2010/main" val="4116553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D44B9-A6A0-4E22-A690-2615BAA228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BDB7B1-3B36-4336-853B-5FCCDA08EE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DE9A64-39C2-41A4-A41A-A70B20D26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90E074-A2A3-4DF2-B29A-67DB47868021}" type="datetimeFigureOut">
              <a:rPr lang="en-US" smtClean="0"/>
              <a:t>12/12/2019</a:t>
            </a:fld>
            <a:endParaRPr lang="en-US"/>
          </a:p>
        </p:txBody>
      </p:sp>
      <p:sp>
        <p:nvSpPr>
          <p:cNvPr id="5" name="Footer Placeholder 4">
            <a:extLst>
              <a:ext uri="{FF2B5EF4-FFF2-40B4-BE49-F238E27FC236}">
                <a16:creationId xmlns:a16="http://schemas.microsoft.com/office/drawing/2014/main" id="{0F569BFA-7B7A-435B-A89F-2A928B704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226F95-1655-476D-90EF-94B9785645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FCEE1-BFF3-416A-ACBC-AA448B6918E9}" type="slidenum">
              <a:rPr lang="en-US" smtClean="0"/>
              <a:t>‹#›</a:t>
            </a:fld>
            <a:endParaRPr lang="en-US"/>
          </a:p>
        </p:txBody>
      </p:sp>
    </p:spTree>
    <p:extLst>
      <p:ext uri="{BB962C8B-B14F-4D97-AF65-F5344CB8AC3E}">
        <p14:creationId xmlns:p14="http://schemas.microsoft.com/office/powerpoint/2010/main" val="238326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teslarati.com/tesla-high-speed-wiring-full-self-driving-safety-patent/" TargetMode="External"/><Relationship Id="rId3" Type="http://schemas.openxmlformats.org/officeDocument/2006/relationships/hyperlink" Target="https://www.tesla.com/model3" TargetMode="External"/><Relationship Id="rId7" Type="http://schemas.openxmlformats.org/officeDocument/2006/relationships/hyperlink" Target="https://patents.google.com/patent/US7841431" TargetMode="External"/><Relationship Id="rId2" Type="http://schemas.openxmlformats.org/officeDocument/2006/relationships/hyperlink" Target="https://patents.google.com/patent/US9527403B2/en" TargetMode="External"/><Relationship Id="rId1" Type="http://schemas.openxmlformats.org/officeDocument/2006/relationships/slideLayout" Target="../slideLayouts/slideLayout2.xml"/><Relationship Id="rId6" Type="http://schemas.openxmlformats.org/officeDocument/2006/relationships/hyperlink" Target="https://patents.google.com/patent/US20110212356A1/en" TargetMode="External"/><Relationship Id="rId5" Type="http://schemas.openxmlformats.org/officeDocument/2006/relationships/hyperlink" Target="https://patentscope.wipo.int/search/en/detail.jsf?docId=US251449154&amp;tab=NATIONALBIBLIO" TargetMode="External"/><Relationship Id="rId10" Type="http://schemas.openxmlformats.org/officeDocument/2006/relationships/image" Target="../media/image3.png"/><Relationship Id="rId4" Type="http://schemas.openxmlformats.org/officeDocument/2006/relationships/hyperlink" Target="https://patentscope.wipo.int/search/en/detail.jsf?docId=WO2019006204" TargetMode="External"/><Relationship Id="rId9" Type="http://schemas.openxmlformats.org/officeDocument/2006/relationships/hyperlink" Target="https://www.grin.com/document/341486"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carthrottle.com/post/electronic-power-assisted-steering-how-does-it-work/" TargetMode="External"/><Relationship Id="rId13" Type="http://schemas.openxmlformats.org/officeDocument/2006/relationships/image" Target="../media/image3.png"/><Relationship Id="rId3" Type="http://schemas.openxmlformats.org/officeDocument/2006/relationships/hyperlink" Target="https://cecas.clemson.edu/cvel/auto/systems/regenerative_braking.html" TargetMode="External"/><Relationship Id="rId7" Type="http://schemas.openxmlformats.org/officeDocument/2006/relationships/hyperlink" Target="https://www.teslarati.com/tesla-model-3-steering-drivetrain-suspension-secrets-revealed/" TargetMode="External"/><Relationship Id="rId12" Type="http://schemas.openxmlformats.org/officeDocument/2006/relationships/hyperlink" Target="https://seekingalpha.com/article/3983102-teslas-gigafactory-christmas-july" TargetMode="External"/><Relationship Id="rId2" Type="http://schemas.openxmlformats.org/officeDocument/2006/relationships/hyperlink" Target="https://www.inverse.com/article/50894-tesla-model-3-charging-without-charger" TargetMode="External"/><Relationship Id="rId1" Type="http://schemas.openxmlformats.org/officeDocument/2006/relationships/slideLayout" Target="../slideLayouts/slideLayout2.xml"/><Relationship Id="rId6" Type="http://schemas.openxmlformats.org/officeDocument/2006/relationships/hyperlink" Target="https://www.youtube.com/watch?v=QW3PmRp7EK8" TargetMode="External"/><Relationship Id="rId11" Type="http://schemas.openxmlformats.org/officeDocument/2006/relationships/hyperlink" Target="https://electrek.co/2017/08/24/tesla-model-3-exclusive-battery-pack-architecture/" TargetMode="External"/><Relationship Id="rId5" Type="http://schemas.openxmlformats.org/officeDocument/2006/relationships/hyperlink" Target="https://ev-database.org/car/1138/Tesla-Model-3-Long-Range-Dual-Motor#charge-table" TargetMode="External"/><Relationship Id="rId10" Type="http://schemas.openxmlformats.org/officeDocument/2006/relationships/hyperlink" Target="https://tsportline.com/blogs/owners-guide/the-tesla-model-3-wheel-guide" TargetMode="External"/><Relationship Id="rId4" Type="http://schemas.openxmlformats.org/officeDocument/2006/relationships/hyperlink" Target="https://www.researchgate.net/figure/Overall-structure-of-the-regenerative-and-hydraulic-blended-braking-system_fig1_268389110" TargetMode="External"/><Relationship Id="rId9" Type="http://schemas.openxmlformats.org/officeDocument/2006/relationships/hyperlink" Target="https://electrek.co/2019/04/13/tesla-model-3-longevity-claims-elon-mus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vlVFhT-DjnI" TargetMode="External"/><Relationship Id="rId2" Type="http://schemas.openxmlformats.org/officeDocument/2006/relationships/hyperlink" Target="https://www.grin.com/document/341486"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insideevs.com/news/338500/first-look-at-hidden-screens-in-tesla-model-3/" TargetMode="External"/><Relationship Id="rId4" Type="http://schemas.openxmlformats.org/officeDocument/2006/relationships/hyperlink" Target="https://www.youtube.com/watch?v=vxMvegqVPb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EA39D-8ECC-4161-BACC-C46D80C2CA84}"/>
              </a:ext>
            </a:extLst>
          </p:cNvPr>
          <p:cNvSpPr>
            <a:spLocks noGrp="1"/>
          </p:cNvSpPr>
          <p:nvPr>
            <p:ph type="ctrTitle"/>
          </p:nvPr>
        </p:nvSpPr>
        <p:spPr>
          <a:xfrm>
            <a:off x="1524000" y="1446213"/>
            <a:ext cx="9144000" cy="2387600"/>
          </a:xfrm>
        </p:spPr>
        <p:txBody>
          <a:bodyPr/>
          <a:lstStyle/>
          <a:p>
            <a:r>
              <a:rPr lang="en-US" b="1" dirty="0">
                <a:solidFill>
                  <a:srgbClr val="FF0000"/>
                </a:solidFill>
                <a:latin typeface="TESLA" panose="00000400000000000000" pitchFamily="2" charset="0"/>
              </a:rPr>
              <a:t>TESLA</a:t>
            </a:r>
            <a:br>
              <a:rPr lang="en-US" b="1" dirty="0">
                <a:solidFill>
                  <a:srgbClr val="FF0000"/>
                </a:solidFill>
                <a:latin typeface="TESLA" panose="00000400000000000000" pitchFamily="2" charset="0"/>
              </a:rPr>
            </a:br>
            <a:r>
              <a:rPr lang="en-US" b="1" dirty="0">
                <a:solidFill>
                  <a:srgbClr val="FF0000"/>
                </a:solidFill>
                <a:latin typeface="TESLA" panose="00000400000000000000" pitchFamily="2" charset="0"/>
              </a:rPr>
              <a:t>MODEL E</a:t>
            </a:r>
            <a:endParaRPr lang="en-US" b="1" dirty="0">
              <a:solidFill>
                <a:srgbClr val="FF0000"/>
              </a:solidFill>
              <a:latin typeface="Oswald" panose="02000303000000000000" pitchFamily="2" charset="0"/>
            </a:endParaRPr>
          </a:p>
        </p:txBody>
      </p:sp>
      <p:sp>
        <p:nvSpPr>
          <p:cNvPr id="3" name="Subtitle 2">
            <a:extLst>
              <a:ext uri="{FF2B5EF4-FFF2-40B4-BE49-F238E27FC236}">
                <a16:creationId xmlns:a16="http://schemas.microsoft.com/office/drawing/2014/main" id="{731A33A2-26AF-428C-A9D6-9446A6EE3678}"/>
              </a:ext>
            </a:extLst>
          </p:cNvPr>
          <p:cNvSpPr>
            <a:spLocks noGrp="1"/>
          </p:cNvSpPr>
          <p:nvPr>
            <p:ph type="subTitle" idx="1"/>
          </p:nvPr>
        </p:nvSpPr>
        <p:spPr>
          <a:xfrm>
            <a:off x="1524000" y="3925888"/>
            <a:ext cx="9144000" cy="1655762"/>
          </a:xfrm>
        </p:spPr>
        <p:txBody>
          <a:bodyPr>
            <a:normAutofit/>
          </a:bodyPr>
          <a:lstStyle/>
          <a:p>
            <a:r>
              <a:rPr lang="en-US" sz="1800" dirty="0">
                <a:latin typeface="3ds" panose="02000503020000020004" pitchFamily="2" charset="0"/>
                <a:ea typeface="Adobe Heiti Std R" panose="020B0400000000000000" pitchFamily="34" charset="-128"/>
              </a:rPr>
              <a:t>TF 5033 Electric Vehicle Energy System</a:t>
            </a:r>
          </a:p>
          <a:p>
            <a:r>
              <a:rPr lang="en-US" sz="1800" dirty="0">
                <a:latin typeface="3ds" panose="02000503020000020004" pitchFamily="2" charset="0"/>
                <a:ea typeface="Adobe Heiti Std R" panose="020B0400000000000000" pitchFamily="34" charset="-128"/>
              </a:rPr>
              <a:t>Bernardus Rendy - 13317041</a:t>
            </a:r>
          </a:p>
        </p:txBody>
      </p:sp>
      <p:pic>
        <p:nvPicPr>
          <p:cNvPr id="5" name="Picture 4" descr="Hasil gambar untuk tesla logo">
            <a:extLst>
              <a:ext uri="{FF2B5EF4-FFF2-40B4-BE49-F238E27FC236}">
                <a16:creationId xmlns:a16="http://schemas.microsoft.com/office/drawing/2014/main" id="{26695B02-FB8C-42F4-8114-EF182A74D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13" y="89270"/>
            <a:ext cx="2038829" cy="21903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sil gambar untuk tesla model 3">
            <a:extLst>
              <a:ext uri="{FF2B5EF4-FFF2-40B4-BE49-F238E27FC236}">
                <a16:creationId xmlns:a16="http://schemas.microsoft.com/office/drawing/2014/main" id="{CA8BFB39-99BF-4EC1-9F35-0F7D58C2D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300" y="3811440"/>
            <a:ext cx="6390278" cy="36042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asil gambar untuk logo itb">
            <a:extLst>
              <a:ext uri="{FF2B5EF4-FFF2-40B4-BE49-F238E27FC236}">
                <a16:creationId xmlns:a16="http://schemas.microsoft.com/office/drawing/2014/main" id="{66A8F482-DD33-4E82-AA06-41EB24836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4090" y="89269"/>
            <a:ext cx="2197697" cy="2197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857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1BD-C21B-421E-9F7A-2A3F69747F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C127EF-15F7-4DE9-8430-96565F014A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C1FAED-24C6-436C-8B4A-CA2D35B63731}"/>
              </a:ext>
            </a:extLst>
          </p:cNvPr>
          <p:cNvPicPr>
            <a:picLocks noChangeAspect="1"/>
          </p:cNvPicPr>
          <p:nvPr/>
        </p:nvPicPr>
        <p:blipFill>
          <a:blip r:embed="rId2"/>
          <a:stretch>
            <a:fillRect/>
          </a:stretch>
        </p:blipFill>
        <p:spPr>
          <a:xfrm>
            <a:off x="0" y="-24715"/>
            <a:ext cx="12521516" cy="7043353"/>
          </a:xfrm>
          <a:prstGeom prst="rect">
            <a:avLst/>
          </a:prstGeom>
        </p:spPr>
      </p:pic>
    </p:spTree>
    <p:extLst>
      <p:ext uri="{BB962C8B-B14F-4D97-AF65-F5344CB8AC3E}">
        <p14:creationId xmlns:p14="http://schemas.microsoft.com/office/powerpoint/2010/main" val="3614258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UTILITIES</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6" name="Content Placeholder 5">
            <a:extLst>
              <a:ext uri="{FF2B5EF4-FFF2-40B4-BE49-F238E27FC236}">
                <a16:creationId xmlns:a16="http://schemas.microsoft.com/office/drawing/2014/main" id="{82968702-4775-486B-BC7B-B74164EFD0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9887" y="1947343"/>
            <a:ext cx="8412225" cy="4847545"/>
          </a:xfrm>
        </p:spPr>
      </p:pic>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67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8D119-E423-4A1A-8B2E-44C4F5E18CFE}"/>
              </a:ext>
            </a:extLst>
          </p:cNvPr>
          <p:cNvSpPr>
            <a:spLocks noGrp="1"/>
          </p:cNvSpPr>
          <p:nvPr>
            <p:ph type="title"/>
          </p:nvPr>
        </p:nvSpPr>
        <p:spPr/>
        <p:txBody>
          <a:bodyPr/>
          <a:lstStyle/>
          <a:p>
            <a:r>
              <a:rPr lang="en-US" dirty="0">
                <a:solidFill>
                  <a:srgbClr val="FF0000"/>
                </a:solidFill>
                <a:latin typeface="TESLA" panose="00000400000000000000" pitchFamily="2" charset="0"/>
              </a:rPr>
              <a:t>TESLA APP</a:t>
            </a:r>
          </a:p>
        </p:txBody>
      </p:sp>
      <p:sp>
        <p:nvSpPr>
          <p:cNvPr id="3" name="TextBox 2">
            <a:extLst>
              <a:ext uri="{FF2B5EF4-FFF2-40B4-BE49-F238E27FC236}">
                <a16:creationId xmlns:a16="http://schemas.microsoft.com/office/drawing/2014/main" id="{45B743CA-7071-4777-A6DA-DCC080B5C070}"/>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5" name="Picture 2" descr="Hasil gambar untuk logo itb">
            <a:extLst>
              <a:ext uri="{FF2B5EF4-FFF2-40B4-BE49-F238E27FC236}">
                <a16:creationId xmlns:a16="http://schemas.microsoft.com/office/drawing/2014/main" id="{AD202857-4DBA-4B47-BA78-C813A5869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4" y="113484"/>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656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TESLA APP</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2">
            <a:extLst>
              <a:ext uri="{FF2B5EF4-FFF2-40B4-BE49-F238E27FC236}">
                <a16:creationId xmlns:a16="http://schemas.microsoft.com/office/drawing/2014/main" id="{28F2C055-5700-4CD8-8B3C-E7CE449CC848}"/>
              </a:ext>
            </a:extLst>
          </p:cNvPr>
          <p:cNvPicPr>
            <a:picLocks noGrp="1" noChangeAspect="1"/>
          </p:cNvPicPr>
          <p:nvPr>
            <p:ph idx="1"/>
          </p:nvPr>
        </p:nvPicPr>
        <p:blipFill rotWithShape="1">
          <a:blip r:embed="rId3"/>
          <a:srcRect l="32338" r="33278"/>
          <a:stretch/>
        </p:blipFill>
        <p:spPr>
          <a:xfrm>
            <a:off x="786162" y="1944319"/>
            <a:ext cx="2659808" cy="4351338"/>
          </a:xfrm>
          <a:prstGeom prst="rect">
            <a:avLst/>
          </a:prstGeom>
        </p:spPr>
      </p:pic>
      <p:pic>
        <p:nvPicPr>
          <p:cNvPr id="4" name="Picture 3">
            <a:extLst>
              <a:ext uri="{FF2B5EF4-FFF2-40B4-BE49-F238E27FC236}">
                <a16:creationId xmlns:a16="http://schemas.microsoft.com/office/drawing/2014/main" id="{FFB96A01-9A10-4657-965A-C4AF29168C21}"/>
              </a:ext>
            </a:extLst>
          </p:cNvPr>
          <p:cNvPicPr>
            <a:picLocks noChangeAspect="1"/>
          </p:cNvPicPr>
          <p:nvPr/>
        </p:nvPicPr>
        <p:blipFill rotWithShape="1">
          <a:blip r:embed="rId4"/>
          <a:srcRect l="32173" r="33443"/>
          <a:stretch/>
        </p:blipFill>
        <p:spPr>
          <a:xfrm>
            <a:off x="3557483" y="1944318"/>
            <a:ext cx="2659808" cy="4351339"/>
          </a:xfrm>
          <a:prstGeom prst="rect">
            <a:avLst/>
          </a:prstGeom>
        </p:spPr>
      </p:pic>
      <p:pic>
        <p:nvPicPr>
          <p:cNvPr id="6" name="Picture 5">
            <a:extLst>
              <a:ext uri="{FF2B5EF4-FFF2-40B4-BE49-F238E27FC236}">
                <a16:creationId xmlns:a16="http://schemas.microsoft.com/office/drawing/2014/main" id="{1509091E-BBCB-4CF4-863D-1809F40635A3}"/>
              </a:ext>
            </a:extLst>
          </p:cNvPr>
          <p:cNvPicPr>
            <a:picLocks noChangeAspect="1"/>
          </p:cNvPicPr>
          <p:nvPr/>
        </p:nvPicPr>
        <p:blipFill rotWithShape="1">
          <a:blip r:embed="rId5"/>
          <a:srcRect l="31555" r="31494"/>
          <a:stretch/>
        </p:blipFill>
        <p:spPr>
          <a:xfrm>
            <a:off x="6328804" y="1944319"/>
            <a:ext cx="2858440" cy="4351338"/>
          </a:xfrm>
          <a:prstGeom prst="rect">
            <a:avLst/>
          </a:prstGeom>
        </p:spPr>
      </p:pic>
      <p:pic>
        <p:nvPicPr>
          <p:cNvPr id="10" name="Picture 9">
            <a:extLst>
              <a:ext uri="{FF2B5EF4-FFF2-40B4-BE49-F238E27FC236}">
                <a16:creationId xmlns:a16="http://schemas.microsoft.com/office/drawing/2014/main" id="{FE353967-4DBC-4620-A7DF-907018357A67}"/>
              </a:ext>
            </a:extLst>
          </p:cNvPr>
          <p:cNvPicPr>
            <a:picLocks noChangeAspect="1"/>
          </p:cNvPicPr>
          <p:nvPr/>
        </p:nvPicPr>
        <p:blipFill rotWithShape="1">
          <a:blip r:embed="rId6"/>
          <a:srcRect l="33293" r="33414"/>
          <a:stretch/>
        </p:blipFill>
        <p:spPr>
          <a:xfrm>
            <a:off x="9298757" y="1944318"/>
            <a:ext cx="2575427" cy="4351338"/>
          </a:xfrm>
          <a:prstGeom prst="rect">
            <a:avLst/>
          </a:prstGeom>
        </p:spPr>
      </p:pic>
    </p:spTree>
    <p:extLst>
      <p:ext uri="{BB962C8B-B14F-4D97-AF65-F5344CB8AC3E}">
        <p14:creationId xmlns:p14="http://schemas.microsoft.com/office/powerpoint/2010/main" val="44681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TESLA APP</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asil gambar untuk tesla app">
            <a:extLst>
              <a:ext uri="{FF2B5EF4-FFF2-40B4-BE49-F238E27FC236}">
                <a16:creationId xmlns:a16="http://schemas.microsoft.com/office/drawing/2014/main" id="{BFDE994B-3C53-4A52-9E09-60BBB38B5C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0073" y="1944319"/>
            <a:ext cx="204318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sil gambar untuk tesla app">
            <a:extLst>
              <a:ext uri="{FF2B5EF4-FFF2-40B4-BE49-F238E27FC236}">
                <a16:creationId xmlns:a16="http://schemas.microsoft.com/office/drawing/2014/main" id="{69D800AA-1969-40BB-B1EE-5A1D17B44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4774" y="1944319"/>
            <a:ext cx="7363947" cy="433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67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TESLA APP</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2">
            <a:extLst>
              <a:ext uri="{FF2B5EF4-FFF2-40B4-BE49-F238E27FC236}">
                <a16:creationId xmlns:a16="http://schemas.microsoft.com/office/drawing/2014/main" id="{1885FED4-6F38-4D54-81CD-689C378949CA}"/>
              </a:ext>
            </a:extLst>
          </p:cNvPr>
          <p:cNvPicPr>
            <a:picLocks noGrp="1" noChangeAspect="1"/>
          </p:cNvPicPr>
          <p:nvPr>
            <p:ph idx="1"/>
          </p:nvPr>
        </p:nvPicPr>
        <p:blipFill rotWithShape="1">
          <a:blip r:embed="rId3"/>
          <a:srcRect l="33615" r="33374"/>
          <a:stretch/>
        </p:blipFill>
        <p:spPr>
          <a:xfrm>
            <a:off x="838200" y="2007963"/>
            <a:ext cx="2553629" cy="4351338"/>
          </a:xfrm>
          <a:prstGeom prst="rect">
            <a:avLst/>
          </a:prstGeom>
        </p:spPr>
      </p:pic>
      <p:pic>
        <p:nvPicPr>
          <p:cNvPr id="4" name="Picture 3">
            <a:extLst>
              <a:ext uri="{FF2B5EF4-FFF2-40B4-BE49-F238E27FC236}">
                <a16:creationId xmlns:a16="http://schemas.microsoft.com/office/drawing/2014/main" id="{C73BBA07-E2EB-454E-83E5-9A4719CC5DBD}"/>
              </a:ext>
            </a:extLst>
          </p:cNvPr>
          <p:cNvPicPr>
            <a:picLocks noChangeAspect="1"/>
          </p:cNvPicPr>
          <p:nvPr/>
        </p:nvPicPr>
        <p:blipFill rotWithShape="1">
          <a:blip r:embed="rId4"/>
          <a:srcRect l="33202" r="33780"/>
          <a:stretch/>
        </p:blipFill>
        <p:spPr>
          <a:xfrm>
            <a:off x="3479180" y="1990516"/>
            <a:ext cx="2553628" cy="4350364"/>
          </a:xfrm>
          <a:prstGeom prst="rect">
            <a:avLst/>
          </a:prstGeom>
        </p:spPr>
      </p:pic>
      <p:pic>
        <p:nvPicPr>
          <p:cNvPr id="6" name="Picture 5">
            <a:extLst>
              <a:ext uri="{FF2B5EF4-FFF2-40B4-BE49-F238E27FC236}">
                <a16:creationId xmlns:a16="http://schemas.microsoft.com/office/drawing/2014/main" id="{0DC3F7EB-40F8-466F-AEEE-3633A05CEFBD}"/>
              </a:ext>
            </a:extLst>
          </p:cNvPr>
          <p:cNvPicPr>
            <a:picLocks noChangeAspect="1"/>
          </p:cNvPicPr>
          <p:nvPr/>
        </p:nvPicPr>
        <p:blipFill rotWithShape="1">
          <a:blip r:embed="rId5"/>
          <a:srcRect l="33110" r="33323"/>
          <a:stretch/>
        </p:blipFill>
        <p:spPr>
          <a:xfrm>
            <a:off x="6159194" y="2007963"/>
            <a:ext cx="2596653" cy="4351339"/>
          </a:xfrm>
          <a:prstGeom prst="rect">
            <a:avLst/>
          </a:prstGeom>
        </p:spPr>
      </p:pic>
      <p:pic>
        <p:nvPicPr>
          <p:cNvPr id="10" name="Picture 9">
            <a:extLst>
              <a:ext uri="{FF2B5EF4-FFF2-40B4-BE49-F238E27FC236}">
                <a16:creationId xmlns:a16="http://schemas.microsoft.com/office/drawing/2014/main" id="{4D8AE172-3674-4C2A-B7F6-BF2D091FA770}"/>
              </a:ext>
            </a:extLst>
          </p:cNvPr>
          <p:cNvPicPr>
            <a:picLocks noChangeAspect="1"/>
          </p:cNvPicPr>
          <p:nvPr/>
        </p:nvPicPr>
        <p:blipFill rotWithShape="1">
          <a:blip r:embed="rId6"/>
          <a:srcRect l="33659" r="33323"/>
          <a:stretch/>
        </p:blipFill>
        <p:spPr>
          <a:xfrm>
            <a:off x="8882233" y="2007963"/>
            <a:ext cx="2554200" cy="4351339"/>
          </a:xfrm>
          <a:prstGeom prst="rect">
            <a:avLst/>
          </a:prstGeom>
        </p:spPr>
      </p:pic>
    </p:spTree>
    <p:extLst>
      <p:ext uri="{BB962C8B-B14F-4D97-AF65-F5344CB8AC3E}">
        <p14:creationId xmlns:p14="http://schemas.microsoft.com/office/powerpoint/2010/main" val="1483245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8D119-E423-4A1A-8B2E-44C4F5E18CFE}"/>
              </a:ext>
            </a:extLst>
          </p:cNvPr>
          <p:cNvSpPr>
            <a:spLocks noGrp="1"/>
          </p:cNvSpPr>
          <p:nvPr>
            <p:ph type="title"/>
          </p:nvPr>
        </p:nvSpPr>
        <p:spPr/>
        <p:txBody>
          <a:bodyPr>
            <a:normAutofit fontScale="90000"/>
          </a:bodyPr>
          <a:lstStyle/>
          <a:p>
            <a:r>
              <a:rPr lang="en-US" dirty="0">
                <a:solidFill>
                  <a:srgbClr val="FF0000"/>
                </a:solidFill>
                <a:latin typeface="TESLA" panose="00000400000000000000" pitchFamily="2" charset="0"/>
              </a:rPr>
              <a:t>TESLA MODEL E SMART GRID ARCHITECTURE MODEL</a:t>
            </a:r>
          </a:p>
        </p:txBody>
      </p:sp>
      <p:sp>
        <p:nvSpPr>
          <p:cNvPr id="3" name="TextBox 2">
            <a:extLst>
              <a:ext uri="{FF2B5EF4-FFF2-40B4-BE49-F238E27FC236}">
                <a16:creationId xmlns:a16="http://schemas.microsoft.com/office/drawing/2014/main" id="{45B743CA-7071-4777-A6DA-DCC080B5C070}"/>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5" name="Picture 2" descr="Hasil gambar untuk logo itb">
            <a:extLst>
              <a:ext uri="{FF2B5EF4-FFF2-40B4-BE49-F238E27FC236}">
                <a16:creationId xmlns:a16="http://schemas.microsoft.com/office/drawing/2014/main" id="{AD202857-4DBA-4B47-BA78-C813A5869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4" y="113484"/>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48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COMPONENT LAYER</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E0EEFAC8-6DFE-403E-8114-A78678EA421C}"/>
              </a:ext>
            </a:extLst>
          </p:cNvPr>
          <p:cNvSpPr>
            <a:spLocks noGrp="1"/>
          </p:cNvSpPr>
          <p:nvPr>
            <p:ph idx="1"/>
          </p:nvPr>
        </p:nvSpPr>
        <p:spPr>
          <a:xfrm>
            <a:off x="0" y="1825624"/>
            <a:ext cx="12192000" cy="5032375"/>
          </a:xfrm>
        </p:spPr>
        <p:txBody>
          <a:bodyPr numCol="3">
            <a:normAutofit fontScale="62500" lnSpcReduction="20000"/>
          </a:bodyPr>
          <a:lstStyle/>
          <a:p>
            <a:r>
              <a:rPr lang="en-US" dirty="0"/>
              <a:t>Ultra high strength steel reinforcement</a:t>
            </a:r>
          </a:p>
          <a:p>
            <a:r>
              <a:rPr lang="en-US" dirty="0"/>
              <a:t>Modified Suspension Chassis</a:t>
            </a:r>
          </a:p>
          <a:p>
            <a:r>
              <a:rPr lang="en-US" dirty="0"/>
              <a:t>Three phase power steering motor</a:t>
            </a:r>
          </a:p>
          <a:p>
            <a:r>
              <a:rPr lang="en-US" dirty="0"/>
              <a:t>Dual ECU</a:t>
            </a:r>
          </a:p>
          <a:p>
            <a:r>
              <a:rPr lang="en-US" dirty="0"/>
              <a:t>ESC Hydraulic Stability Control</a:t>
            </a:r>
          </a:p>
          <a:p>
            <a:r>
              <a:rPr lang="en-US" dirty="0"/>
              <a:t>Wheel Speed Sensor</a:t>
            </a:r>
          </a:p>
          <a:p>
            <a:r>
              <a:rPr lang="en-US" dirty="0"/>
              <a:t>Steering Angle Sensor</a:t>
            </a:r>
          </a:p>
          <a:p>
            <a:r>
              <a:rPr lang="en-US" dirty="0"/>
              <a:t>Yaw Rate Sensor</a:t>
            </a:r>
          </a:p>
          <a:p>
            <a:r>
              <a:rPr lang="en-US" dirty="0"/>
              <a:t>Anti-Lock Braking System (ABS)</a:t>
            </a:r>
          </a:p>
          <a:p>
            <a:r>
              <a:rPr lang="en-US" dirty="0"/>
              <a:t>Electronic Brake-Force Distribution (EBD)</a:t>
            </a:r>
          </a:p>
          <a:p>
            <a:r>
              <a:rPr lang="en-US" dirty="0"/>
              <a:t>Traction Control System (TCS)</a:t>
            </a:r>
          </a:p>
          <a:p>
            <a:r>
              <a:rPr lang="en-US" dirty="0"/>
              <a:t>2 PMSRM Induction Motor</a:t>
            </a:r>
          </a:p>
          <a:p>
            <a:r>
              <a:rPr lang="en-US" dirty="0"/>
              <a:t>650V </a:t>
            </a:r>
            <a:r>
              <a:rPr lang="en-US" dirty="0" err="1"/>
              <a:t>SiC</a:t>
            </a:r>
            <a:r>
              <a:rPr lang="en-US" dirty="0"/>
              <a:t> MOSFET Based Inverter</a:t>
            </a:r>
          </a:p>
          <a:p>
            <a:r>
              <a:rPr lang="en-US" dirty="0"/>
              <a:t>Autopilot Computer</a:t>
            </a:r>
          </a:p>
          <a:p>
            <a:r>
              <a:rPr lang="en-US" dirty="0"/>
              <a:t>Ultrasonic Sensors</a:t>
            </a:r>
          </a:p>
          <a:p>
            <a:r>
              <a:rPr lang="en-US" dirty="0"/>
              <a:t>Forward Facing and Rear View Camera</a:t>
            </a:r>
          </a:p>
          <a:p>
            <a:r>
              <a:rPr lang="en-US" dirty="0"/>
              <a:t>GPS</a:t>
            </a:r>
          </a:p>
          <a:p>
            <a:r>
              <a:rPr lang="en-US" dirty="0"/>
              <a:t>RADAR Sensors</a:t>
            </a:r>
          </a:p>
          <a:p>
            <a:r>
              <a:rPr lang="en-US" dirty="0"/>
              <a:t>Park Distance Sensors</a:t>
            </a:r>
          </a:p>
          <a:p>
            <a:r>
              <a:rPr lang="en-US" dirty="0"/>
              <a:t>Front Body Controller (ST SPC56EC74L8)</a:t>
            </a:r>
          </a:p>
          <a:p>
            <a:r>
              <a:rPr lang="en-US" dirty="0"/>
              <a:t>Rear Body ECU</a:t>
            </a:r>
          </a:p>
          <a:p>
            <a:r>
              <a:rPr lang="en-US" dirty="0"/>
              <a:t>2170 Cell Based NCA Battery Pack </a:t>
            </a:r>
          </a:p>
          <a:p>
            <a:r>
              <a:rPr lang="en-US" dirty="0"/>
              <a:t>Battery Pack Stabilizer (Vibration reduction)</a:t>
            </a:r>
          </a:p>
          <a:p>
            <a:r>
              <a:rPr lang="en-US" dirty="0"/>
              <a:t>Multi-Channel and Bi-Directional BMS</a:t>
            </a:r>
          </a:p>
          <a:p>
            <a:r>
              <a:rPr lang="en-US" dirty="0"/>
              <a:t>Battery Voltage and Current Sensors</a:t>
            </a:r>
          </a:p>
          <a:p>
            <a:r>
              <a:rPr lang="en-US" dirty="0"/>
              <a:t>DC-DC Power Conversion System (TMS320F28377DPTPQ)</a:t>
            </a:r>
          </a:p>
          <a:p>
            <a:r>
              <a:rPr lang="en-US" dirty="0"/>
              <a:t>Tablet Based All-in-one User Interface with Hidden Screen for Vehicle Diagnostics</a:t>
            </a:r>
          </a:p>
          <a:p>
            <a:r>
              <a:rPr lang="en-US" dirty="0"/>
              <a:t>Tesla Mobile Application</a:t>
            </a:r>
          </a:p>
          <a:p>
            <a:r>
              <a:rPr lang="en-US" dirty="0"/>
              <a:t>Transmitter Remote Keyless Entry</a:t>
            </a:r>
          </a:p>
          <a:p>
            <a:r>
              <a:rPr lang="en-US" dirty="0"/>
              <a:t>Receiver Remote Keyless Entry</a:t>
            </a:r>
          </a:p>
          <a:p>
            <a:r>
              <a:rPr lang="en-US" dirty="0"/>
              <a:t>Spline membrane cooling tube</a:t>
            </a:r>
          </a:p>
          <a:p>
            <a:r>
              <a:rPr lang="en-US" dirty="0"/>
              <a:t>Distributed thermal sensors</a:t>
            </a:r>
          </a:p>
          <a:p>
            <a:r>
              <a:rPr lang="en-US" dirty="0"/>
              <a:t>Heat exchanger</a:t>
            </a:r>
          </a:p>
          <a:p>
            <a:r>
              <a:rPr lang="en-US" dirty="0"/>
              <a:t>Cabin HVAC</a:t>
            </a:r>
          </a:p>
          <a:p>
            <a:r>
              <a:rPr lang="en-US" dirty="0"/>
              <a:t>Front Body Controller</a:t>
            </a:r>
          </a:p>
          <a:p>
            <a:r>
              <a:rPr lang="en-US" dirty="0"/>
              <a:t>Central Body Controller</a:t>
            </a:r>
          </a:p>
          <a:p>
            <a:r>
              <a:rPr lang="en-US" dirty="0"/>
              <a:t>Rear Body Controller</a:t>
            </a:r>
          </a:p>
          <a:p>
            <a:r>
              <a:rPr lang="en-US" dirty="0"/>
              <a:t>Cloud Database</a:t>
            </a:r>
          </a:p>
          <a:p>
            <a:r>
              <a:rPr lang="en-US" dirty="0"/>
              <a:t>Onboard Media Control Unit</a:t>
            </a:r>
          </a:p>
          <a:p>
            <a:endParaRPr lang="en-US" dirty="0"/>
          </a:p>
          <a:p>
            <a:endParaRPr lang="en-US" dirty="0"/>
          </a:p>
          <a:p>
            <a:endParaRPr lang="en-US" dirty="0"/>
          </a:p>
        </p:txBody>
      </p:sp>
    </p:spTree>
    <p:extLst>
      <p:ext uri="{BB962C8B-B14F-4D97-AF65-F5344CB8AC3E}">
        <p14:creationId xmlns:p14="http://schemas.microsoft.com/office/powerpoint/2010/main" val="371159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490B-7D2A-4379-963E-2AC7FBFFD5E9}"/>
              </a:ext>
            </a:extLst>
          </p:cNvPr>
          <p:cNvSpPr>
            <a:spLocks noGrp="1"/>
          </p:cNvSpPr>
          <p:nvPr>
            <p:ph type="title"/>
          </p:nvPr>
        </p:nvSpPr>
        <p:spPr>
          <a:xfrm rot="16200000">
            <a:off x="-4595018" y="937418"/>
            <a:ext cx="10515600" cy="1325563"/>
          </a:xfrm>
        </p:spPr>
        <p:txBody>
          <a:bodyPr>
            <a:normAutofit/>
          </a:bodyPr>
          <a:lstStyle/>
          <a:p>
            <a:r>
              <a:rPr lang="en-US" sz="4000" dirty="0">
                <a:solidFill>
                  <a:srgbClr val="FF0000"/>
                </a:solidFill>
                <a:latin typeface="TESLA" panose="00000400000000000000" pitchFamily="2" charset="0"/>
              </a:rPr>
              <a:t>COMPONENT LAYER</a:t>
            </a:r>
          </a:p>
        </p:txBody>
      </p:sp>
      <p:pic>
        <p:nvPicPr>
          <p:cNvPr id="11" name="Content Placeholder 10">
            <a:extLst>
              <a:ext uri="{FF2B5EF4-FFF2-40B4-BE49-F238E27FC236}">
                <a16:creationId xmlns:a16="http://schemas.microsoft.com/office/drawing/2014/main" id="{F04EF984-F7E1-48D8-95D3-176707BBB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132" y="0"/>
            <a:ext cx="10995868" cy="6858000"/>
          </a:xfrm>
        </p:spPr>
      </p:pic>
    </p:spTree>
    <p:extLst>
      <p:ext uri="{BB962C8B-B14F-4D97-AF65-F5344CB8AC3E}">
        <p14:creationId xmlns:p14="http://schemas.microsoft.com/office/powerpoint/2010/main" val="3081782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D8899672-E5B3-45E2-83DB-688D88FBF3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132" y="0"/>
            <a:ext cx="10995868" cy="6858000"/>
          </a:xfrm>
        </p:spPr>
      </p:pic>
      <p:sp>
        <p:nvSpPr>
          <p:cNvPr id="12" name="Title 1">
            <a:extLst>
              <a:ext uri="{FF2B5EF4-FFF2-40B4-BE49-F238E27FC236}">
                <a16:creationId xmlns:a16="http://schemas.microsoft.com/office/drawing/2014/main" id="{23D953C3-B7C3-4234-821A-614C614845BC}"/>
              </a:ext>
            </a:extLst>
          </p:cNvPr>
          <p:cNvSpPr txBox="1">
            <a:spLocks/>
          </p:cNvSpPr>
          <p:nvPr/>
        </p:nvSpPr>
        <p:spPr>
          <a:xfrm rot="16200000">
            <a:off x="-4595018" y="9374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FF0000"/>
                </a:solidFill>
                <a:latin typeface="TESLA" panose="00000400000000000000" pitchFamily="2" charset="0"/>
              </a:rPr>
              <a:t>COMMUNICATION LAYER</a:t>
            </a:r>
          </a:p>
        </p:txBody>
      </p:sp>
    </p:spTree>
    <p:extLst>
      <p:ext uri="{BB962C8B-B14F-4D97-AF65-F5344CB8AC3E}">
        <p14:creationId xmlns:p14="http://schemas.microsoft.com/office/powerpoint/2010/main" val="3517108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13150-4A00-40CD-A582-FBD3493742A6}"/>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CCC6A88F-D429-4381-9885-E31730A71A8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07BCFB2-0340-4A7A-AEAD-3B830CFE6B90}"/>
              </a:ext>
            </a:extLst>
          </p:cNvPr>
          <p:cNvPicPr>
            <a:picLocks noChangeAspect="1"/>
          </p:cNvPicPr>
          <p:nvPr/>
        </p:nvPicPr>
        <p:blipFill rotWithShape="1">
          <a:blip r:embed="rId3"/>
          <a:srcRect r="1486"/>
          <a:stretch/>
        </p:blipFill>
        <p:spPr>
          <a:xfrm>
            <a:off x="0" y="-1"/>
            <a:ext cx="12192000" cy="6961481"/>
          </a:xfrm>
          <a:prstGeom prst="rect">
            <a:avLst/>
          </a:prstGeom>
        </p:spPr>
      </p:pic>
    </p:spTree>
    <p:extLst>
      <p:ext uri="{BB962C8B-B14F-4D97-AF65-F5344CB8AC3E}">
        <p14:creationId xmlns:p14="http://schemas.microsoft.com/office/powerpoint/2010/main" val="2914092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A8819796-C0AD-4F29-B757-CF096FB4B7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132" y="0"/>
            <a:ext cx="10995868" cy="6858000"/>
          </a:xfrm>
        </p:spPr>
      </p:pic>
      <p:sp>
        <p:nvSpPr>
          <p:cNvPr id="16" name="Title 1">
            <a:extLst>
              <a:ext uri="{FF2B5EF4-FFF2-40B4-BE49-F238E27FC236}">
                <a16:creationId xmlns:a16="http://schemas.microsoft.com/office/drawing/2014/main" id="{88B506D8-E814-406B-8CBF-E763E18DC9AB}"/>
              </a:ext>
            </a:extLst>
          </p:cNvPr>
          <p:cNvSpPr txBox="1">
            <a:spLocks/>
          </p:cNvSpPr>
          <p:nvPr/>
        </p:nvSpPr>
        <p:spPr>
          <a:xfrm rot="16200000">
            <a:off x="-4595018" y="9374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FF0000"/>
                </a:solidFill>
                <a:latin typeface="TESLA" panose="00000400000000000000" pitchFamily="2" charset="0"/>
              </a:rPr>
              <a:t>INFORMATION LAYER</a:t>
            </a:r>
          </a:p>
        </p:txBody>
      </p:sp>
    </p:spTree>
    <p:extLst>
      <p:ext uri="{BB962C8B-B14F-4D97-AF65-F5344CB8AC3E}">
        <p14:creationId xmlns:p14="http://schemas.microsoft.com/office/powerpoint/2010/main" val="4264888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err="1">
                <a:solidFill>
                  <a:srgbClr val="FF0000"/>
                </a:solidFill>
                <a:latin typeface="TESLA" panose="00000400000000000000" pitchFamily="2" charset="0"/>
              </a:rPr>
              <a:t>fUNCTION</a:t>
            </a:r>
            <a:r>
              <a:rPr lang="en-US" dirty="0">
                <a:solidFill>
                  <a:srgbClr val="FF0000"/>
                </a:solidFill>
                <a:latin typeface="TESLA" panose="00000400000000000000" pitchFamily="2" charset="0"/>
              </a:rPr>
              <a:t> LAYER</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E0EEFAC8-6DFE-403E-8114-A78678EA421C}"/>
              </a:ext>
            </a:extLst>
          </p:cNvPr>
          <p:cNvSpPr>
            <a:spLocks noGrp="1"/>
          </p:cNvSpPr>
          <p:nvPr>
            <p:ph idx="1"/>
          </p:nvPr>
        </p:nvSpPr>
        <p:spPr>
          <a:xfrm>
            <a:off x="838200" y="1825625"/>
            <a:ext cx="10515600" cy="4351338"/>
          </a:xfrm>
        </p:spPr>
        <p:txBody>
          <a:bodyPr>
            <a:normAutofit/>
          </a:bodyPr>
          <a:lstStyle/>
          <a:p>
            <a:r>
              <a:rPr lang="en-US" dirty="0"/>
              <a:t>Mechanical Safety, Autopilot, and Drive Train Control System</a:t>
            </a:r>
          </a:p>
          <a:p>
            <a:r>
              <a:rPr lang="en-US" dirty="0"/>
              <a:t>Long Lifetime, Long Range, Fast Charging Battery Energy Storage System</a:t>
            </a:r>
          </a:p>
          <a:p>
            <a:r>
              <a:rPr lang="en-US" dirty="0"/>
              <a:t>User Centered Interface</a:t>
            </a:r>
          </a:p>
          <a:p>
            <a:r>
              <a:rPr lang="en-US" dirty="0"/>
              <a:t>Energy Efficient Vehicle Climate Control</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959938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8B506D8-E814-406B-8CBF-E763E18DC9AB}"/>
              </a:ext>
            </a:extLst>
          </p:cNvPr>
          <p:cNvSpPr txBox="1">
            <a:spLocks/>
          </p:cNvSpPr>
          <p:nvPr/>
        </p:nvSpPr>
        <p:spPr>
          <a:xfrm rot="16200000">
            <a:off x="-4595018" y="9374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FF0000"/>
                </a:solidFill>
                <a:latin typeface="TESLA" panose="00000400000000000000" pitchFamily="2" charset="0"/>
              </a:rPr>
              <a:t>FUNCTION LAYER</a:t>
            </a:r>
          </a:p>
        </p:txBody>
      </p:sp>
      <p:pic>
        <p:nvPicPr>
          <p:cNvPr id="5" name="Content Placeholder 4">
            <a:extLst>
              <a:ext uri="{FF2B5EF4-FFF2-40B4-BE49-F238E27FC236}">
                <a16:creationId xmlns:a16="http://schemas.microsoft.com/office/drawing/2014/main" id="{E5040CA9-97DE-4177-A169-5DFDC16752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132" y="0"/>
            <a:ext cx="10995868" cy="6858000"/>
          </a:xfrm>
        </p:spPr>
      </p:pic>
    </p:spTree>
    <p:extLst>
      <p:ext uri="{BB962C8B-B14F-4D97-AF65-F5344CB8AC3E}">
        <p14:creationId xmlns:p14="http://schemas.microsoft.com/office/powerpoint/2010/main" val="3342149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BUSINESS LAYER</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E0EEFAC8-6DFE-403E-8114-A78678EA421C}"/>
              </a:ext>
            </a:extLst>
          </p:cNvPr>
          <p:cNvSpPr>
            <a:spLocks noGrp="1"/>
          </p:cNvSpPr>
          <p:nvPr>
            <p:ph idx="1"/>
          </p:nvPr>
        </p:nvSpPr>
        <p:spPr>
          <a:xfrm>
            <a:off x="838200" y="1825625"/>
            <a:ext cx="10515600" cy="4351338"/>
          </a:xfrm>
        </p:spPr>
        <p:txBody>
          <a:bodyPr>
            <a:normAutofit/>
          </a:bodyPr>
          <a:lstStyle/>
          <a:p>
            <a:r>
              <a:rPr lang="en-US" dirty="0"/>
              <a:t>Rent Service using Autopilot for Customers</a:t>
            </a:r>
          </a:p>
          <a:p>
            <a:r>
              <a:rPr lang="en-US" dirty="0"/>
              <a:t>Big Data Business Intelligence</a:t>
            </a:r>
          </a:p>
          <a:p>
            <a:r>
              <a:rPr lang="en-US" dirty="0"/>
              <a:t>Customer’s Safety</a:t>
            </a:r>
          </a:p>
          <a:p>
            <a:r>
              <a:rPr lang="en-US" dirty="0"/>
              <a:t>Remote Operation and Diagnosis</a:t>
            </a:r>
          </a:p>
          <a:p>
            <a:r>
              <a:rPr lang="en-US" dirty="0"/>
              <a:t>Long Range and Long Lifetime</a:t>
            </a:r>
          </a:p>
          <a:p>
            <a:r>
              <a:rPr lang="en-US" dirty="0"/>
              <a:t>Customer’s Time Efficiency</a:t>
            </a:r>
          </a:p>
          <a:p>
            <a:r>
              <a:rPr lang="en-US" dirty="0"/>
              <a:t>High Performance Driving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73900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8B506D8-E814-406B-8CBF-E763E18DC9AB}"/>
              </a:ext>
            </a:extLst>
          </p:cNvPr>
          <p:cNvSpPr txBox="1">
            <a:spLocks/>
          </p:cNvSpPr>
          <p:nvPr/>
        </p:nvSpPr>
        <p:spPr>
          <a:xfrm rot="16200000">
            <a:off x="-4595018" y="9374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rgbClr val="FF0000"/>
                </a:solidFill>
                <a:latin typeface="TESLA" panose="00000400000000000000" pitchFamily="2" charset="0"/>
              </a:rPr>
              <a:t>FUNCTION LAYER</a:t>
            </a:r>
          </a:p>
        </p:txBody>
      </p:sp>
      <p:pic>
        <p:nvPicPr>
          <p:cNvPr id="6" name="Picture 5">
            <a:extLst>
              <a:ext uri="{FF2B5EF4-FFF2-40B4-BE49-F238E27FC236}">
                <a16:creationId xmlns:a16="http://schemas.microsoft.com/office/drawing/2014/main" id="{DD160554-3065-4A34-B388-1AD88FFDEAC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3005" y="0"/>
            <a:ext cx="10333355" cy="6858000"/>
          </a:xfrm>
          <a:prstGeom prst="rect">
            <a:avLst/>
          </a:prstGeom>
          <a:noFill/>
          <a:ln>
            <a:noFill/>
          </a:ln>
        </p:spPr>
      </p:pic>
    </p:spTree>
    <p:extLst>
      <p:ext uri="{BB962C8B-B14F-4D97-AF65-F5344CB8AC3E}">
        <p14:creationId xmlns:p14="http://schemas.microsoft.com/office/powerpoint/2010/main" val="1441628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REFERENCES</a:t>
            </a:r>
          </a:p>
        </p:txBody>
      </p:sp>
      <p:sp>
        <p:nvSpPr>
          <p:cNvPr id="6" name="Content Placeholder 5">
            <a:extLst>
              <a:ext uri="{FF2B5EF4-FFF2-40B4-BE49-F238E27FC236}">
                <a16:creationId xmlns:a16="http://schemas.microsoft.com/office/drawing/2014/main" id="{6B40F0D8-44F8-422E-B0DF-E47E453FCC1E}"/>
              </a:ext>
            </a:extLst>
          </p:cNvPr>
          <p:cNvSpPr>
            <a:spLocks noGrp="1"/>
          </p:cNvSpPr>
          <p:nvPr>
            <p:ph idx="1"/>
          </p:nvPr>
        </p:nvSpPr>
        <p:spPr/>
        <p:txBody>
          <a:bodyPr>
            <a:normAutofit fontScale="70000" lnSpcReduction="20000"/>
          </a:bodyPr>
          <a:lstStyle/>
          <a:p>
            <a:r>
              <a:rPr lang="en-US" b="1" dirty="0" err="1"/>
              <a:t>Goodarzi</a:t>
            </a:r>
            <a:r>
              <a:rPr lang="en-US" b="1" dirty="0"/>
              <a:t>, Gordon A._ Hayes, John G - Electric powertrain _ energy systems, power electronics &amp; drives for hybrid, electric &amp; fuel cell vehicles-John Wiley &amp; Sons (2018)</a:t>
            </a:r>
          </a:p>
          <a:p>
            <a:r>
              <a:rPr lang="en-US" b="1" dirty="0"/>
              <a:t>(US9527403B2) Charging station providing thermal conditioning of electric vehicle during charging session</a:t>
            </a:r>
            <a:r>
              <a:rPr lang="en-US" dirty="0"/>
              <a:t> </a:t>
            </a:r>
            <a:r>
              <a:rPr lang="en-US" dirty="0">
                <a:hlinkClick r:id="rId2"/>
              </a:rPr>
              <a:t>https://patents.google.com/patent/US9527403B2/en</a:t>
            </a:r>
            <a:endParaRPr lang="en-US" b="1" dirty="0">
              <a:hlinkClick r:id="rId3"/>
            </a:endParaRPr>
          </a:p>
          <a:p>
            <a:r>
              <a:rPr lang="en-US" b="1" dirty="0"/>
              <a:t>(WO2019006204) Multi-channel And Bi-directional Battery Management System </a:t>
            </a:r>
            <a:r>
              <a:rPr lang="en-US" dirty="0">
                <a:hlinkClick r:id="rId4"/>
              </a:rPr>
              <a:t>https://patentscope.wipo.int/search/en/detail.jsf?docId=WO2019006204</a:t>
            </a:r>
            <a:endParaRPr lang="en-US" dirty="0"/>
          </a:p>
          <a:p>
            <a:r>
              <a:rPr lang="en-US" b="1" dirty="0"/>
              <a:t>(US20190280334) NOVEL BATTERY SYSTEMS BASED ON TWO-ADDITIVE ELECTROLYTE SYSTEMS INCLUDING 1,2,6-OXODITHIANE-2,2,6,6-TETRAOXIDE </a:t>
            </a:r>
            <a:r>
              <a:rPr lang="en-US" dirty="0">
                <a:hlinkClick r:id="rId5"/>
              </a:rPr>
              <a:t>https://patentscope.wipo.int/search/en/detail.jsf?docId=US251449154&amp;tab=NATIONALBIBLIO</a:t>
            </a:r>
            <a:endParaRPr lang="en-US" dirty="0"/>
          </a:p>
          <a:p>
            <a:r>
              <a:rPr lang="en-US" b="1" dirty="0"/>
              <a:t>(US20110212356A1) Extruded and Ribbed Thermal Interface for use with a Battery Cooling System </a:t>
            </a:r>
            <a:r>
              <a:rPr lang="en-US" dirty="0">
                <a:hlinkClick r:id="rId6"/>
              </a:rPr>
              <a:t>https://patents.google.com/patent/US20110212356A1/en</a:t>
            </a:r>
            <a:endParaRPr lang="en-US" b="1" dirty="0">
              <a:hlinkClick r:id="rId3"/>
            </a:endParaRPr>
          </a:p>
          <a:p>
            <a:r>
              <a:rPr lang="en-US" b="1" dirty="0"/>
              <a:t>(US7841431B2) Electric vehicle thermal management system </a:t>
            </a:r>
            <a:r>
              <a:rPr lang="en-US" dirty="0">
                <a:hlinkClick r:id="rId7"/>
              </a:rPr>
              <a:t>https://patents.google.com/patent/US7841431</a:t>
            </a:r>
            <a:endParaRPr lang="en-US" b="1" dirty="0">
              <a:hlinkClick r:id="rId3"/>
            </a:endParaRPr>
          </a:p>
          <a:p>
            <a:r>
              <a:rPr lang="en-US" dirty="0">
                <a:hlinkClick r:id="rId3"/>
              </a:rPr>
              <a:t>https://www.tesla.com/model3</a:t>
            </a:r>
            <a:endParaRPr lang="en-US" dirty="0"/>
          </a:p>
          <a:p>
            <a:r>
              <a:rPr lang="en-US" dirty="0">
                <a:hlinkClick r:id="rId8"/>
              </a:rPr>
              <a:t>https://www.teslarati.com/tesla-high-speed-wiring-full-self-driving-safety-patent/</a:t>
            </a:r>
            <a:endParaRPr lang="en-US" dirty="0">
              <a:hlinkClick r:id="rId9"/>
            </a:endParaRPr>
          </a:p>
        </p:txBody>
      </p:sp>
      <p:sp>
        <p:nvSpPr>
          <p:cNvPr id="4" name="TextBox 3">
            <a:extLst>
              <a:ext uri="{FF2B5EF4-FFF2-40B4-BE49-F238E27FC236}">
                <a16:creationId xmlns:a16="http://schemas.microsoft.com/office/drawing/2014/main" id="{BB187F0A-FCF6-4614-8986-D3F457EF1238}"/>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2" descr="Hasil gambar untuk logo itb">
            <a:extLst>
              <a:ext uri="{FF2B5EF4-FFF2-40B4-BE49-F238E27FC236}">
                <a16:creationId xmlns:a16="http://schemas.microsoft.com/office/drawing/2014/main" id="{2E688DA8-FE81-4051-908F-3849219528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889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REFERENCES</a:t>
            </a:r>
          </a:p>
        </p:txBody>
      </p:sp>
      <p:sp>
        <p:nvSpPr>
          <p:cNvPr id="6" name="Content Placeholder 5">
            <a:extLst>
              <a:ext uri="{FF2B5EF4-FFF2-40B4-BE49-F238E27FC236}">
                <a16:creationId xmlns:a16="http://schemas.microsoft.com/office/drawing/2014/main" id="{6B40F0D8-44F8-422E-B0DF-E47E453FCC1E}"/>
              </a:ext>
            </a:extLst>
          </p:cNvPr>
          <p:cNvSpPr>
            <a:spLocks noGrp="1"/>
          </p:cNvSpPr>
          <p:nvPr>
            <p:ph idx="1"/>
          </p:nvPr>
        </p:nvSpPr>
        <p:spPr/>
        <p:txBody>
          <a:bodyPr>
            <a:normAutofit fontScale="70000" lnSpcReduction="20000"/>
          </a:bodyPr>
          <a:lstStyle/>
          <a:p>
            <a:r>
              <a:rPr lang="en-US" dirty="0">
                <a:hlinkClick r:id="rId2"/>
              </a:rPr>
              <a:t>https://www.inverse.com/article/50894-tesla-model-3-charging-without-charger</a:t>
            </a:r>
            <a:endParaRPr lang="en-US" dirty="0"/>
          </a:p>
          <a:p>
            <a:r>
              <a:rPr lang="en-US" dirty="0">
                <a:hlinkClick r:id="rId3"/>
              </a:rPr>
              <a:t>https://cecas.clemson.edu/cvel/auto/systems/regenerative_braking.html</a:t>
            </a:r>
            <a:endParaRPr lang="en-US" dirty="0"/>
          </a:p>
          <a:p>
            <a:r>
              <a:rPr lang="en-US" dirty="0">
                <a:hlinkClick r:id="rId4"/>
              </a:rPr>
              <a:t>https://www.researchgate.net/figure/Overall-structure-of-the-regenerative-and-hydraulic-blended-braking-system_fig1_268389110</a:t>
            </a:r>
            <a:endParaRPr lang="en-US" dirty="0"/>
          </a:p>
          <a:p>
            <a:r>
              <a:rPr lang="en-US" dirty="0">
                <a:hlinkClick r:id="rId5"/>
              </a:rPr>
              <a:t>https://ev-database.org/car/1138/Tesla-Model-3-Long-Range-Dual-Motor#charge-table</a:t>
            </a:r>
            <a:endParaRPr lang="en-US" dirty="0"/>
          </a:p>
          <a:p>
            <a:r>
              <a:rPr lang="en-US" dirty="0">
                <a:hlinkClick r:id="rId6"/>
              </a:rPr>
              <a:t>https://www.youtube.com/watch?v=QW3PmRp7EK8</a:t>
            </a:r>
            <a:endParaRPr lang="en-US" dirty="0"/>
          </a:p>
          <a:p>
            <a:r>
              <a:rPr lang="en-US" dirty="0">
                <a:hlinkClick r:id="rId7"/>
              </a:rPr>
              <a:t>https://www.teslarati.com/tesla-model-3-steering-drivetrain-suspension-secrets-revealed/</a:t>
            </a:r>
            <a:endParaRPr lang="en-US" dirty="0"/>
          </a:p>
          <a:p>
            <a:r>
              <a:rPr lang="en-US" dirty="0">
                <a:hlinkClick r:id="rId8"/>
              </a:rPr>
              <a:t>https://www.carthrottle.com/post/electronic-power-assisted-steering-how-does-it-work/</a:t>
            </a:r>
            <a:endParaRPr lang="en-US" dirty="0"/>
          </a:p>
          <a:p>
            <a:r>
              <a:rPr lang="en-US" dirty="0">
                <a:hlinkClick r:id="rId9"/>
              </a:rPr>
              <a:t>https://electrek.co/2019/04/13/tesla-model-3-longevity-claims-elon-musk/</a:t>
            </a:r>
            <a:endParaRPr lang="en-US" dirty="0"/>
          </a:p>
          <a:p>
            <a:r>
              <a:rPr lang="en-US" dirty="0">
                <a:hlinkClick r:id="rId10"/>
              </a:rPr>
              <a:t>https://tsportline.com/blogs/owners-guide/the-tesla-model-3-wheel-guide</a:t>
            </a:r>
            <a:endParaRPr lang="en-US" dirty="0"/>
          </a:p>
          <a:p>
            <a:r>
              <a:rPr lang="en-US" dirty="0">
                <a:hlinkClick r:id="rId11"/>
              </a:rPr>
              <a:t>https://electrek.co/2017/08/24/tesla-model-3-exclusive-battery-pack-architecture/</a:t>
            </a:r>
            <a:endParaRPr lang="en-US" dirty="0"/>
          </a:p>
          <a:p>
            <a:r>
              <a:rPr lang="en-US" dirty="0">
                <a:hlinkClick r:id="rId12"/>
              </a:rPr>
              <a:t>https://seekingalpha.com/article/3983102-teslas-gigafactory-christmas-july</a:t>
            </a:r>
            <a:endParaRPr lang="en-US" dirty="0"/>
          </a:p>
          <a:p>
            <a:endParaRPr lang="en-US" dirty="0"/>
          </a:p>
          <a:p>
            <a:endParaRPr lang="en-US" dirty="0"/>
          </a:p>
        </p:txBody>
      </p:sp>
      <p:sp>
        <p:nvSpPr>
          <p:cNvPr id="4" name="TextBox 3">
            <a:extLst>
              <a:ext uri="{FF2B5EF4-FFF2-40B4-BE49-F238E27FC236}">
                <a16:creationId xmlns:a16="http://schemas.microsoft.com/office/drawing/2014/main" id="{BB187F0A-FCF6-4614-8986-D3F457EF1238}"/>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2" descr="Hasil gambar untuk logo itb">
            <a:extLst>
              <a:ext uri="{FF2B5EF4-FFF2-40B4-BE49-F238E27FC236}">
                <a16:creationId xmlns:a16="http://schemas.microsoft.com/office/drawing/2014/main" id="{2E688DA8-FE81-4051-908F-3849219528E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01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REFERENCES</a:t>
            </a:r>
          </a:p>
        </p:txBody>
      </p:sp>
      <p:sp>
        <p:nvSpPr>
          <p:cNvPr id="6" name="Content Placeholder 5">
            <a:extLst>
              <a:ext uri="{FF2B5EF4-FFF2-40B4-BE49-F238E27FC236}">
                <a16:creationId xmlns:a16="http://schemas.microsoft.com/office/drawing/2014/main" id="{6B40F0D8-44F8-422E-B0DF-E47E453FCC1E}"/>
              </a:ext>
            </a:extLst>
          </p:cNvPr>
          <p:cNvSpPr>
            <a:spLocks noGrp="1"/>
          </p:cNvSpPr>
          <p:nvPr>
            <p:ph idx="1"/>
          </p:nvPr>
        </p:nvSpPr>
        <p:spPr/>
        <p:txBody>
          <a:bodyPr>
            <a:normAutofit/>
          </a:bodyPr>
          <a:lstStyle/>
          <a:p>
            <a:r>
              <a:rPr lang="en-US" dirty="0">
                <a:hlinkClick r:id="rId2"/>
              </a:rPr>
              <a:t>https://www.grin.com/document/341486</a:t>
            </a:r>
            <a:endParaRPr lang="en-US" dirty="0"/>
          </a:p>
          <a:p>
            <a:r>
              <a:rPr lang="en-US" dirty="0">
                <a:hlinkClick r:id="rId3"/>
              </a:rPr>
              <a:t>https://www.youtube.com/watch?v=vlVFhT-DjnI</a:t>
            </a:r>
            <a:endParaRPr lang="en-US" dirty="0"/>
          </a:p>
          <a:p>
            <a:r>
              <a:rPr lang="en-US" dirty="0">
                <a:hlinkClick r:id="rId4"/>
              </a:rPr>
              <a:t>https://www.youtube.com/watch?v=vxMvegqVPbg</a:t>
            </a:r>
            <a:endParaRPr lang="en-US" dirty="0"/>
          </a:p>
          <a:p>
            <a:r>
              <a:rPr lang="en-US" dirty="0">
                <a:hlinkClick r:id="rId5"/>
              </a:rPr>
              <a:t>https://insideevs.com/news/338500/first-look-at-hidden-screens-in-tesla-model-3/</a:t>
            </a:r>
            <a:endParaRPr lang="en-US" dirty="0"/>
          </a:p>
        </p:txBody>
      </p:sp>
      <p:sp>
        <p:nvSpPr>
          <p:cNvPr id="4" name="TextBox 3">
            <a:extLst>
              <a:ext uri="{FF2B5EF4-FFF2-40B4-BE49-F238E27FC236}">
                <a16:creationId xmlns:a16="http://schemas.microsoft.com/office/drawing/2014/main" id="{BB187F0A-FCF6-4614-8986-D3F457EF1238}"/>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2" descr="Hasil gambar untuk logo itb">
            <a:extLst>
              <a:ext uri="{FF2B5EF4-FFF2-40B4-BE49-F238E27FC236}">
                <a16:creationId xmlns:a16="http://schemas.microsoft.com/office/drawing/2014/main" id="{2E688DA8-FE81-4051-908F-3849219528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727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5342-8941-47C7-AF56-2890483A9C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DB1F35-D125-453A-BE9F-AD3684D57C6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6AB9DF1-E900-4DE6-823A-7ECB4F0C39E2}"/>
              </a:ext>
            </a:extLst>
          </p:cNvPr>
          <p:cNvPicPr>
            <a:picLocks noChangeAspect="1"/>
          </p:cNvPicPr>
          <p:nvPr/>
        </p:nvPicPr>
        <p:blipFill rotWithShape="1">
          <a:blip r:embed="rId3"/>
          <a:srcRect r="1588"/>
          <a:stretch/>
        </p:blipFill>
        <p:spPr>
          <a:xfrm>
            <a:off x="22654" y="0"/>
            <a:ext cx="12169346" cy="6955702"/>
          </a:xfrm>
          <a:prstGeom prst="rect">
            <a:avLst/>
          </a:prstGeom>
        </p:spPr>
      </p:pic>
    </p:spTree>
    <p:extLst>
      <p:ext uri="{BB962C8B-B14F-4D97-AF65-F5344CB8AC3E}">
        <p14:creationId xmlns:p14="http://schemas.microsoft.com/office/powerpoint/2010/main" val="10937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5342-8941-47C7-AF56-2890483A9C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DB1F35-D125-453A-BE9F-AD3684D57C6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C49D027-D4B6-4BF0-A2BF-E1D79FA94359}"/>
              </a:ext>
            </a:extLst>
          </p:cNvPr>
          <p:cNvPicPr>
            <a:picLocks noChangeAspect="1"/>
          </p:cNvPicPr>
          <p:nvPr/>
        </p:nvPicPr>
        <p:blipFill rotWithShape="1">
          <a:blip r:embed="rId3"/>
          <a:srcRect l="14458" t="15743" r="14247" b="12963"/>
          <a:stretch/>
        </p:blipFill>
        <p:spPr>
          <a:xfrm>
            <a:off x="0" y="0"/>
            <a:ext cx="12191999" cy="6858000"/>
          </a:xfrm>
          <a:prstGeom prst="rect">
            <a:avLst/>
          </a:prstGeom>
        </p:spPr>
      </p:pic>
    </p:spTree>
    <p:extLst>
      <p:ext uri="{BB962C8B-B14F-4D97-AF65-F5344CB8AC3E}">
        <p14:creationId xmlns:p14="http://schemas.microsoft.com/office/powerpoint/2010/main" val="39079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5375-9505-46D5-BA1B-8E7E6E9206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5812BB-CE14-4632-8A72-E6818D23AD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07A013-1136-4681-BB52-2B90BC977E35}"/>
              </a:ext>
            </a:extLst>
          </p:cNvPr>
          <p:cNvPicPr>
            <a:picLocks noChangeAspect="1"/>
          </p:cNvPicPr>
          <p:nvPr/>
        </p:nvPicPr>
        <p:blipFill>
          <a:blip r:embed="rId3"/>
          <a:stretch>
            <a:fillRect/>
          </a:stretch>
        </p:blipFill>
        <p:spPr>
          <a:xfrm>
            <a:off x="0" y="0"/>
            <a:ext cx="12411676" cy="6981568"/>
          </a:xfrm>
          <a:prstGeom prst="rect">
            <a:avLst/>
          </a:prstGeom>
        </p:spPr>
      </p:pic>
    </p:spTree>
    <p:extLst>
      <p:ext uri="{BB962C8B-B14F-4D97-AF65-F5344CB8AC3E}">
        <p14:creationId xmlns:p14="http://schemas.microsoft.com/office/powerpoint/2010/main" val="1181801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D263-F02D-4BC1-A346-B1CE526923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EC6231-5523-44EA-8208-1C9878CD02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F57CD30-2CBF-42B0-B6A3-874351DF16B8}"/>
              </a:ext>
            </a:extLst>
          </p:cNvPr>
          <p:cNvPicPr>
            <a:picLocks noChangeAspect="1"/>
          </p:cNvPicPr>
          <p:nvPr/>
        </p:nvPicPr>
        <p:blipFill>
          <a:blip r:embed="rId3"/>
          <a:stretch>
            <a:fillRect/>
          </a:stretch>
        </p:blipFill>
        <p:spPr>
          <a:xfrm>
            <a:off x="0" y="-1"/>
            <a:ext cx="12345772" cy="6944497"/>
          </a:xfrm>
          <a:prstGeom prst="rect">
            <a:avLst/>
          </a:prstGeom>
        </p:spPr>
      </p:pic>
    </p:spTree>
    <p:extLst>
      <p:ext uri="{BB962C8B-B14F-4D97-AF65-F5344CB8AC3E}">
        <p14:creationId xmlns:p14="http://schemas.microsoft.com/office/powerpoint/2010/main" val="3340671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E18D-D8CE-411D-BF59-BB0D43E25B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FF1A96-E5C9-46FD-A571-29C5D7F954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8533DA-A9F3-4D9B-8DAC-76B3D4C24EE2}"/>
              </a:ext>
            </a:extLst>
          </p:cNvPr>
          <p:cNvPicPr>
            <a:picLocks noChangeAspect="1"/>
          </p:cNvPicPr>
          <p:nvPr/>
        </p:nvPicPr>
        <p:blipFill>
          <a:blip r:embed="rId3"/>
          <a:stretch>
            <a:fillRect/>
          </a:stretch>
        </p:blipFill>
        <p:spPr>
          <a:xfrm>
            <a:off x="0" y="-1"/>
            <a:ext cx="12381470" cy="6964577"/>
          </a:xfrm>
          <a:prstGeom prst="rect">
            <a:avLst/>
          </a:prstGeom>
        </p:spPr>
      </p:pic>
    </p:spTree>
    <p:extLst>
      <p:ext uri="{BB962C8B-B14F-4D97-AF65-F5344CB8AC3E}">
        <p14:creationId xmlns:p14="http://schemas.microsoft.com/office/powerpoint/2010/main" val="539763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163E-0483-44DD-956D-8E7F641F89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3FE5FC-14F9-475E-9DF6-24D94E36C6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0866410-CFAC-4B8B-A599-57630957505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67835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63EE-0E37-4EEB-B3B1-08B62B965B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D3D58A-B14C-47FE-96E9-D7DFD7D835C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F161AE2-3888-4D04-922D-C8808A5A6669}"/>
              </a:ext>
            </a:extLst>
          </p:cNvPr>
          <p:cNvPicPr>
            <a:picLocks noChangeAspect="1"/>
          </p:cNvPicPr>
          <p:nvPr/>
        </p:nvPicPr>
        <p:blipFill>
          <a:blip r:embed="rId2"/>
          <a:stretch>
            <a:fillRect/>
          </a:stretch>
        </p:blipFill>
        <p:spPr>
          <a:xfrm>
            <a:off x="-1" y="0"/>
            <a:ext cx="12393827" cy="6971528"/>
          </a:xfrm>
          <a:prstGeom prst="rect">
            <a:avLst/>
          </a:prstGeom>
        </p:spPr>
      </p:pic>
    </p:spTree>
    <p:extLst>
      <p:ext uri="{BB962C8B-B14F-4D97-AF65-F5344CB8AC3E}">
        <p14:creationId xmlns:p14="http://schemas.microsoft.com/office/powerpoint/2010/main" val="1738431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781</Words>
  <Application>Microsoft Office PowerPoint</Application>
  <PresentationFormat>Widescreen</PresentationFormat>
  <Paragraphs>126</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3ds</vt:lpstr>
      <vt:lpstr>Arial</vt:lpstr>
      <vt:lpstr>Calibri</vt:lpstr>
      <vt:lpstr>Calibri Light</vt:lpstr>
      <vt:lpstr>Oswald</vt:lpstr>
      <vt:lpstr>TESLA</vt:lpstr>
      <vt:lpstr>Office Theme</vt:lpstr>
      <vt:lpstr>TESLA MODEL 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UTILITIES</vt:lpstr>
      <vt:lpstr>TESLA APP</vt:lpstr>
      <vt:lpstr>TESLA APP</vt:lpstr>
      <vt:lpstr>TESLA APP</vt:lpstr>
      <vt:lpstr>TESLA APP</vt:lpstr>
      <vt:lpstr>TESLA MODEL E SMART GRID ARCHITECTURE MODEL</vt:lpstr>
      <vt:lpstr>COMPONENT LAYER</vt:lpstr>
      <vt:lpstr>COMPONENT LAYER</vt:lpstr>
      <vt:lpstr>PowerPoint Presentation</vt:lpstr>
      <vt:lpstr>PowerPoint Presentation</vt:lpstr>
      <vt:lpstr>fUNCTION LAYER</vt:lpstr>
      <vt:lpstr>PowerPoint Presentation</vt:lpstr>
      <vt:lpstr>BUSINESS LAYER</vt:lpstr>
      <vt:lpstr>PowerPoint Presentation</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Bernardus Rendy</dc:creator>
  <cp:lastModifiedBy>Bernardus Rendy</cp:lastModifiedBy>
  <cp:revision>40</cp:revision>
  <dcterms:created xsi:type="dcterms:W3CDTF">2019-10-24T01:53:44Z</dcterms:created>
  <dcterms:modified xsi:type="dcterms:W3CDTF">2019-12-13T00:27:03Z</dcterms:modified>
</cp:coreProperties>
</file>